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20" r:id="rId3"/>
    <p:sldId id="428" r:id="rId4"/>
    <p:sldId id="439" r:id="rId5"/>
    <p:sldId id="421" r:id="rId6"/>
    <p:sldId id="423" r:id="rId7"/>
    <p:sldId id="422" r:id="rId8"/>
    <p:sldId id="424" r:id="rId9"/>
    <p:sldId id="426" r:id="rId10"/>
    <p:sldId id="437" r:id="rId11"/>
    <p:sldId id="425" r:id="rId12"/>
    <p:sldId id="427" r:id="rId13"/>
    <p:sldId id="429" r:id="rId14"/>
    <p:sldId id="430" r:id="rId15"/>
    <p:sldId id="431" r:id="rId16"/>
    <p:sldId id="434" r:id="rId17"/>
    <p:sldId id="433" r:id="rId18"/>
    <p:sldId id="432" r:id="rId19"/>
    <p:sldId id="435" r:id="rId20"/>
    <p:sldId id="436" r:id="rId21"/>
    <p:sldId id="419" r:id="rId22"/>
    <p:sldId id="438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3" autoAdjust="0"/>
    <p:restoredTop sz="94660"/>
  </p:normalViewPr>
  <p:slideViewPr>
    <p:cSldViewPr>
      <p:cViewPr varScale="1">
        <p:scale>
          <a:sx n="112" d="100"/>
          <a:sy n="112" d="100"/>
        </p:scale>
        <p:origin x="16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ser-images.githubusercontent.com/65990764/139624331-da912d5b-2341-4a1e-8ce2-805027d8e77d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user-images.githubusercontent.com/65990764/139624081-3b11c9fd-277d-48a9-bead-34b4fd5c5bd7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3963986" y="3400281"/>
            <a:ext cx="4111625" cy="1112803"/>
          </a:xfrm>
        </p:spPr>
        <p:txBody>
          <a:bodyPr/>
          <a:lstStyle/>
          <a:p>
            <a:pPr eaLnBrk="1" hangingPunct="1"/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3200" dirty="0">
                <a:solidFill>
                  <a:srgbClr val="C00000"/>
                </a:solidFill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</a:br>
            <a:r>
              <a:rPr lang="en-US" altLang="en-US" sz="2000" b="1" dirty="0">
                <a:solidFill>
                  <a:schemeClr val="tx1"/>
                </a:solidFill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  <a:t>Building A Front End For: Cryptocurrency Price Predictions Via LSTM Networks (</a:t>
            </a:r>
            <a:r>
              <a:rPr lang="en-US" altLang="en-US" sz="2000" b="1" dirty="0" err="1">
                <a:solidFill>
                  <a:schemeClr val="tx1"/>
                </a:solidFill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  <a:t>Keras</a:t>
            </a:r>
            <a:r>
              <a:rPr lang="en-US" altLang="en-US" sz="2000" b="1" dirty="0">
                <a:solidFill>
                  <a:schemeClr val="tx1"/>
                </a:solidFill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  <a:t> ML)</a:t>
            </a:r>
            <a:br>
              <a:rPr lang="en-US" altLang="en-US" sz="2000" b="1" dirty="0">
                <a:solidFill>
                  <a:schemeClr val="tx1"/>
                </a:solidFill>
                <a:latin typeface="Garamond" panose="02020404030301010803" pitchFamily="18" charset="0"/>
                <a:ea typeface="Batang" panose="020B0503020000020004" pitchFamily="18" charset="-127"/>
                <a:cs typeface="Angsana New" panose="020B0502040204020203" pitchFamily="18" charset="-34"/>
              </a:rPr>
            </a:br>
            <a:endParaRPr lang="en-US" altLang="en-US" sz="2000" b="1" dirty="0">
              <a:solidFill>
                <a:schemeClr val="tx1"/>
              </a:solidFill>
              <a:latin typeface="Garamond" panose="02020404030301010803" pitchFamily="18" charset="0"/>
              <a:ea typeface="Batang" panose="020B0503020000020004" pitchFamily="18" charset="-127"/>
              <a:cs typeface="Angsana New" panose="020B0502040204020203" pitchFamily="18" charset="-34"/>
            </a:endParaRP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38100" y="628471"/>
            <a:ext cx="4038600" cy="4019729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36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Folake</a:t>
            </a: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Adeshina</a:t>
            </a:r>
            <a:endParaRPr lang="en-US" sz="36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l" eaLnBrk="1" hangingPunct="1">
              <a:defRPr/>
            </a:pP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James Burns</a:t>
            </a:r>
          </a:p>
          <a:p>
            <a:pPr algn="l" eaLnBrk="1" hangingPunct="1">
              <a:defRPr/>
            </a:pP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Gabe Mansur</a:t>
            </a:r>
          </a:p>
          <a:p>
            <a:pPr algn="l" eaLnBrk="1" hangingPunct="1">
              <a:defRPr/>
            </a:pP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Raul Pulido</a:t>
            </a:r>
          </a:p>
          <a:p>
            <a:pPr algn="l" eaLnBrk="1" hangingPunct="1">
              <a:defRPr/>
            </a:pPr>
            <a:r>
              <a:rPr lang="en-US" sz="3600" b="1" dirty="0">
                <a:solidFill>
                  <a:schemeClr val="tx1"/>
                </a:solidFill>
                <a:latin typeface="Garamond" panose="02020404030301010803" pitchFamily="18" charset="0"/>
              </a:rPr>
              <a:t>Rachel Wallace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7600" y="5291137"/>
            <a:ext cx="49498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CSCI E-71 Agile Software Development</a:t>
            </a:r>
          </a:p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Fall 2021</a:t>
            </a:r>
          </a:p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Harvard DCE: Extension School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pPr algn="ctr"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F3900-F92E-4439-8E37-E5F7918B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693" y="5665347"/>
            <a:ext cx="377105" cy="4362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9BA337-F93A-4BA9-A9A9-295A75E14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693" y="0"/>
            <a:ext cx="3732213" cy="3732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53B45-6215-4545-94DC-7CA4329D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56" y="3524983"/>
            <a:ext cx="3624327" cy="257913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Hashrate</a:t>
            </a:r>
            <a:r>
              <a:rPr lang="en-US" dirty="0">
                <a:latin typeface="Garamond" panose="02020404030301010803" pitchFamily="18" charset="0"/>
              </a:rPr>
              <a:t> &amp; Active Accounts?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DD11A-1CB2-4691-B4E4-D7E304C96F35}"/>
              </a:ext>
            </a:extLst>
          </p:cNvPr>
          <p:cNvSpPr txBox="1"/>
          <p:nvPr/>
        </p:nvSpPr>
        <p:spPr>
          <a:xfrm>
            <a:off x="3165204" y="606373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Bhambwhani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 et al.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4EBE3-D8A4-4CFB-AE1D-D351908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014"/>
            <a:ext cx="3505200" cy="2530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EE4B8-3EBF-4156-892B-70C6D2C8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537" y="1019430"/>
            <a:ext cx="3529263" cy="2560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108E9-E24E-401C-9702-05E22F62C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87" y="3549406"/>
            <a:ext cx="3508076" cy="25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Methodology: LSTM Network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02E41-ED04-43F8-98A1-9F5D6CDC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381000"/>
            <a:ext cx="5953125" cy="3629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7FB7F9-0F89-4ED5-A961-40AECFE8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008193"/>
            <a:ext cx="5288100" cy="25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0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Data Inputs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 descr="Dataframe">
            <a:extLst>
              <a:ext uri="{FF2B5EF4-FFF2-40B4-BE49-F238E27FC236}">
                <a16:creationId xmlns:a16="http://schemas.microsoft.com/office/drawing/2014/main" id="{F4BC7BB7-CF27-44E3-AC44-1424FB22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3552825" cy="178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143A6-5F7B-454B-A6DA-2948F72865BF}"/>
              </a:ext>
            </a:extLst>
          </p:cNvPr>
          <p:cNvSpPr txBox="1"/>
          <p:nvPr/>
        </p:nvSpPr>
        <p:spPr>
          <a:xfrm>
            <a:off x="4010025" y="1165354"/>
            <a:ext cx="488632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#Convert data into 3d array of </a:t>
            </a:r>
          </a:p>
          <a:p>
            <a:r>
              <a:rPr lang="en-US" sz="1400" dirty="0"/>
              <a:t># shape (observations over time, </a:t>
            </a:r>
            <a:r>
              <a:rPr lang="en-US" sz="1400" dirty="0" err="1"/>
              <a:t>n_timesteps</a:t>
            </a:r>
            <a:r>
              <a:rPr lang="en-US" sz="1400" dirty="0"/>
              <a:t>, </a:t>
            </a:r>
            <a:r>
              <a:rPr lang="en-US" sz="1400" dirty="0" err="1"/>
              <a:t>n_vars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 err="1"/>
              <a:t>n_timesteps</a:t>
            </a:r>
            <a:r>
              <a:rPr lang="en-US" sz="1400" dirty="0"/>
              <a:t> = 8</a:t>
            </a:r>
          </a:p>
          <a:p>
            <a:endParaRPr lang="en-US" sz="1400" dirty="0"/>
          </a:p>
          <a:p>
            <a:r>
              <a:rPr lang="en-US" sz="1400" dirty="0" err="1"/>
              <a:t>features_set_price</a:t>
            </a:r>
            <a:r>
              <a:rPr lang="en-US" sz="1400" dirty="0"/>
              <a:t> = []</a:t>
            </a:r>
          </a:p>
          <a:p>
            <a:r>
              <a:rPr lang="en-US" sz="1400" dirty="0" err="1"/>
              <a:t>labels_price</a:t>
            </a:r>
            <a:r>
              <a:rPr lang="en-US" sz="1400" dirty="0"/>
              <a:t> = []</a:t>
            </a:r>
          </a:p>
          <a:p>
            <a:r>
              <a:rPr lang="en-US" sz="1400" dirty="0"/>
              <a:t>for </a:t>
            </a:r>
            <a:r>
              <a:rPr lang="en-US" sz="1400" dirty="0" err="1"/>
              <a:t>i</a:t>
            </a:r>
            <a:r>
              <a:rPr lang="en-US" sz="1400" dirty="0"/>
              <a:t> in range(</a:t>
            </a:r>
            <a:r>
              <a:rPr lang="en-US" sz="1400" dirty="0" err="1"/>
              <a:t>n_timesteps</a:t>
            </a:r>
            <a:r>
              <a:rPr lang="en-US" sz="1400" dirty="0"/>
              <a:t>, </a:t>
            </a:r>
            <a:r>
              <a:rPr lang="en-US" sz="1400" dirty="0" err="1"/>
              <a:t>xt.shape</a:t>
            </a:r>
            <a:r>
              <a:rPr lang="en-US" sz="1400" dirty="0"/>
              <a:t>[0]):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features_set_price.append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[i-n_timesteps:i,1]) #prices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labels_price.append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[i,1])</a:t>
            </a:r>
          </a:p>
          <a:p>
            <a:endParaRPr lang="en-US" sz="1400" dirty="0"/>
          </a:p>
          <a:p>
            <a:r>
              <a:rPr lang="en-US" sz="1400" dirty="0" err="1"/>
              <a:t>features_set_hash</a:t>
            </a:r>
            <a:r>
              <a:rPr lang="en-US" sz="1400" dirty="0"/>
              <a:t> = []</a:t>
            </a:r>
          </a:p>
          <a:p>
            <a:r>
              <a:rPr lang="en-US" sz="1400" dirty="0" err="1"/>
              <a:t>labels_hash</a:t>
            </a:r>
            <a:r>
              <a:rPr lang="en-US" sz="1400" dirty="0"/>
              <a:t> = []</a:t>
            </a:r>
          </a:p>
          <a:p>
            <a:r>
              <a:rPr lang="en-US" sz="1400" dirty="0"/>
              <a:t>for </a:t>
            </a:r>
            <a:r>
              <a:rPr lang="en-US" sz="1400" dirty="0" err="1"/>
              <a:t>i</a:t>
            </a:r>
            <a:r>
              <a:rPr lang="en-US" sz="1400" dirty="0"/>
              <a:t> in range(</a:t>
            </a:r>
            <a:r>
              <a:rPr lang="en-US" sz="1400" dirty="0" err="1"/>
              <a:t>n_timesteps</a:t>
            </a:r>
            <a:r>
              <a:rPr lang="en-US" sz="1400" dirty="0"/>
              <a:t>, </a:t>
            </a:r>
            <a:r>
              <a:rPr lang="en-US" sz="1400" dirty="0" err="1"/>
              <a:t>xt.shape</a:t>
            </a:r>
            <a:r>
              <a:rPr lang="en-US" sz="1400" dirty="0"/>
              <a:t>[0]):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features_set_hash.append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[i-n_timesteps:i,2])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labels_hash.append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[i,2])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 err="1"/>
              <a:t>features_set_accounts</a:t>
            </a:r>
            <a:r>
              <a:rPr lang="en-US" sz="1400" dirty="0"/>
              <a:t> = []</a:t>
            </a:r>
          </a:p>
          <a:p>
            <a:r>
              <a:rPr lang="en-US" sz="1400" dirty="0" err="1"/>
              <a:t>labels_accounts</a:t>
            </a:r>
            <a:r>
              <a:rPr lang="en-US" sz="1400" dirty="0"/>
              <a:t> = []</a:t>
            </a:r>
          </a:p>
          <a:p>
            <a:r>
              <a:rPr lang="en-US" sz="1400" dirty="0"/>
              <a:t>for </a:t>
            </a:r>
            <a:r>
              <a:rPr lang="en-US" sz="1400" dirty="0" err="1"/>
              <a:t>i</a:t>
            </a:r>
            <a:r>
              <a:rPr lang="en-US" sz="1400" dirty="0"/>
              <a:t> in range(</a:t>
            </a:r>
            <a:r>
              <a:rPr lang="en-US" sz="1400" dirty="0" err="1"/>
              <a:t>n_timesteps</a:t>
            </a:r>
            <a:r>
              <a:rPr lang="en-US" sz="1400" dirty="0"/>
              <a:t>, </a:t>
            </a:r>
            <a:r>
              <a:rPr lang="en-US" sz="1400" dirty="0" err="1"/>
              <a:t>xt.shape</a:t>
            </a:r>
            <a:r>
              <a:rPr lang="en-US" sz="1400" dirty="0"/>
              <a:t>[0]):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features_set_accounts.append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[i-n_timesteps:i,3])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labels_accounts.append</a:t>
            </a:r>
            <a:r>
              <a:rPr lang="en-US" sz="1400" dirty="0"/>
              <a:t>(</a:t>
            </a:r>
            <a:r>
              <a:rPr lang="en-US" sz="1400" dirty="0" err="1"/>
              <a:t>xt</a:t>
            </a:r>
            <a:r>
              <a:rPr lang="en-US" sz="1400" dirty="0"/>
              <a:t>[i,3]) </a:t>
            </a:r>
          </a:p>
        </p:txBody>
      </p:sp>
    </p:spTree>
    <p:extLst>
      <p:ext uri="{BB962C8B-B14F-4D97-AF65-F5344CB8AC3E}">
        <p14:creationId xmlns:p14="http://schemas.microsoft.com/office/powerpoint/2010/main" val="390325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1: Bitcoin Baseline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FA3507E-6EC8-4550-A6C1-1AA07A61DB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5038987" cy="178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03D2D76-7490-4163-9983-F30D1BECF8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28582"/>
            <a:ext cx="6026785" cy="36198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871EC-0663-4369-8DD3-126EA1F9CFEB}"/>
              </a:ext>
            </a:extLst>
          </p:cNvPr>
          <p:cNvSpPr txBox="1"/>
          <p:nvPr/>
        </p:nvSpPr>
        <p:spPr>
          <a:xfrm>
            <a:off x="5715000" y="9144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models are evaluated based on graphical evidence. A gray prediction line that precedes the red actual line is the goal.</a:t>
            </a:r>
          </a:p>
        </p:txBody>
      </p:sp>
    </p:spTree>
    <p:extLst>
      <p:ext uri="{BB962C8B-B14F-4D97-AF65-F5344CB8AC3E}">
        <p14:creationId xmlns:p14="http://schemas.microsoft.com/office/powerpoint/2010/main" val="200858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2: Bitcoin Improved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E26C0-A4B3-4661-ACFF-C90C0C6D9D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03519"/>
            <a:ext cx="5105400" cy="1977390"/>
          </a:xfrm>
          <a:prstGeom prst="rect">
            <a:avLst/>
          </a:prstGeom>
          <a:noFill/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7371098-5E78-43AC-8412-AFFA1F64A6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88859"/>
            <a:ext cx="5751352" cy="3353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03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3: Baseline Ethereum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2BA77DF-A8A1-447E-8A40-63A77FD13D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0" y="717126"/>
            <a:ext cx="5773102" cy="227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A04EDC6-7FD6-45C5-82F1-9823AE4C28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95599"/>
            <a:ext cx="5721985" cy="3493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88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4: Ethereum Since 2018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8CA421-7A41-44E0-8B9C-7A3E4D6A47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04" y="831850"/>
            <a:ext cx="53340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AC1ACA2-6B63-4375-9FBA-4411FB4956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19400"/>
            <a:ext cx="5641596" cy="353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74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5: Ethereum Daily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0EA21A4-419E-4491-8B65-9C9A2BA9F3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5486400" cy="199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66CC4BD-F1E1-44DE-AA4F-D8F0D5752F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2758439"/>
            <a:ext cx="5490410" cy="346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03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Model 6: Improved Bitcoin Daily Since 2017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735A-E74A-4B7E-B511-97D95FB3C3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6613"/>
            <a:ext cx="5355907" cy="1997075"/>
          </a:xfrm>
          <a:prstGeom prst="rect">
            <a:avLst/>
          </a:prstGeom>
          <a:noFill/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0BC0EDD-1478-49EB-B9E9-94268D72EA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941638"/>
            <a:ext cx="5715000" cy="3563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223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Weaknesses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are currently only evaluated based on MSE and subjective graphical evidence.</a:t>
            </a:r>
          </a:p>
          <a:p>
            <a:endParaRPr lang="en-US" dirty="0"/>
          </a:p>
          <a:p>
            <a:r>
              <a:rPr lang="en-US" dirty="0"/>
              <a:t>The models do not adjust sufficiently for the asset inflationary pressures experienced during the current COVID event</a:t>
            </a:r>
          </a:p>
          <a:p>
            <a:endParaRPr lang="en-US" dirty="0"/>
          </a:p>
          <a:p>
            <a:r>
              <a:rPr lang="en-US" dirty="0"/>
              <a:t>The relationships between the </a:t>
            </a:r>
            <a:r>
              <a:rPr lang="en-US" dirty="0" err="1"/>
              <a:t>hashrate</a:t>
            </a:r>
            <a:r>
              <a:rPr lang="en-US" dirty="0"/>
              <a:t> and active accounts factors vary substantially in Ethereum versus Bitcoin. More predictors would be necessary to build a strong Ethereum predictive value model.</a:t>
            </a:r>
          </a:p>
          <a:p>
            <a:endParaRPr lang="en-US" dirty="0"/>
          </a:p>
          <a:p>
            <a:r>
              <a:rPr lang="en-US" dirty="0"/>
              <a:t>The model relies on </a:t>
            </a:r>
            <a:r>
              <a:rPr lang="en-US" dirty="0" err="1"/>
              <a:t>hashrate</a:t>
            </a:r>
            <a:r>
              <a:rPr lang="en-US" dirty="0"/>
              <a:t>, from Proof-of-work, which is an increasingly less popular security method. Some measure of Proof-of-stake blockchain data will have to replace this metric in the future for Ethereum.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E98FD-BAEA-4351-89BE-E7F1B30DE3FC}"/>
              </a:ext>
            </a:extLst>
          </p:cNvPr>
          <p:cNvSpPr txBox="1"/>
          <p:nvPr/>
        </p:nvSpPr>
        <p:spPr>
          <a:xfrm>
            <a:off x="1143000" y="9906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8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Introduction via Questions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FAF81-8398-4704-AFA9-DC04C099298A}"/>
              </a:ext>
            </a:extLst>
          </p:cNvPr>
          <p:cNvSpPr txBox="1"/>
          <p:nvPr/>
        </p:nvSpPr>
        <p:spPr>
          <a:xfrm>
            <a:off x="957129" y="1028343"/>
            <a:ext cx="7696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cryptocurrency?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cryptocurrency prices based on?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deep learning methods will be used to explore price fundamentals?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Does your model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Strengths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predict the price movement of Bitcoin well, and with the inflation proxy input adjustment, could be used to evaluate current valuations.</a:t>
            </a:r>
          </a:p>
          <a:p>
            <a:endParaRPr lang="en-US" dirty="0"/>
          </a:p>
          <a:p>
            <a:r>
              <a:rPr lang="en-US" dirty="0"/>
              <a:t>The models run very quickly and easily for a variety of timeframes and assets</a:t>
            </a:r>
          </a:p>
          <a:p>
            <a:endParaRPr lang="en-US" dirty="0"/>
          </a:p>
          <a:p>
            <a:r>
              <a:rPr lang="en-US" dirty="0"/>
              <a:t>The graphical output allows for quick evaluation of the quality of predictions, given those inputs and timeframe</a:t>
            </a:r>
          </a:p>
          <a:p>
            <a:endParaRPr lang="en-US" dirty="0"/>
          </a:p>
          <a:p>
            <a:r>
              <a:rPr lang="en-US" dirty="0"/>
              <a:t>This model seeks to predict what a cryptocurrency should be worth. There are no alternatives available publicly. This is cutting edge finance exploration. Try Googling if Bitcoin is overvalued, you’ll get no useful information.</a:t>
            </a:r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0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Near Product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Built Front End: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AB8AE-DDDE-4382-8EA7-EE295D0E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6203"/>
            <a:ext cx="6330549" cy="54701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B2D5D2-26F6-4BFC-83BB-419B5989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21" y="1812924"/>
            <a:ext cx="4093279" cy="35369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Far Product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Marry Back &amp; Front End: 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FF5FD-A0F0-41A8-8FB7-6EA280DCF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3" y="2667000"/>
            <a:ext cx="4265904" cy="2259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03160-9BD0-4975-8948-27D99E63C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07" y="2389403"/>
            <a:ext cx="1774393" cy="1774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C625BF-1A34-4B06-BB21-2F9FF89D3937}"/>
              </a:ext>
            </a:extLst>
          </p:cNvPr>
          <p:cNvSpPr/>
          <p:nvPr/>
        </p:nvSpPr>
        <p:spPr>
          <a:xfrm>
            <a:off x="4267200" y="3200400"/>
            <a:ext cx="914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87AA7-0C6F-4710-8D72-425679FD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61214" y="3190507"/>
            <a:ext cx="938865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Problem Statement: Prices Based on Thin Air?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2DBC4-8A32-48C9-A881-B7F4F8580BB9}"/>
              </a:ext>
            </a:extLst>
          </p:cNvPr>
          <p:cNvSpPr txBox="1"/>
          <p:nvPr/>
        </p:nvSpPr>
        <p:spPr>
          <a:xfrm>
            <a:off x="2438400" y="548640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https://www.thetrumparchive.com/?searchbox=%22thin+air%22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A6C783-3148-4246-A158-990921D2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6" y="1763839"/>
            <a:ext cx="7362447" cy="3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0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4AF5-9A2E-4282-A84F-A31B07A3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Persona, Stakeholder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18E5B-ECAA-4BBF-88CC-FBEAB295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BD0DD-640D-4EE5-AB6E-39D0CB82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">
            <a:hlinkClick r:id="rId2"/>
            <a:extLst>
              <a:ext uri="{FF2B5EF4-FFF2-40B4-BE49-F238E27FC236}">
                <a16:creationId xmlns:a16="http://schemas.microsoft.com/office/drawing/2014/main" id="{B1E5B287-2D25-4433-BBB0-09E02678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19" y="1127407"/>
            <a:ext cx="5432181" cy="16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age">
            <a:hlinkClick r:id="rId4"/>
            <a:extLst>
              <a:ext uri="{FF2B5EF4-FFF2-40B4-BE49-F238E27FC236}">
                <a16:creationId xmlns:a16="http://schemas.microsoft.com/office/drawing/2014/main" id="{44AF1F2A-D839-412C-A30E-98BCBF2A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27116"/>
            <a:ext cx="5588279" cy="36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5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077F989B-E313-4CCA-9D7C-AF5CAFE2E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6" r="2087" b="8164"/>
          <a:stretch/>
        </p:blipFill>
        <p:spPr>
          <a:xfrm>
            <a:off x="1313620" y="818482"/>
            <a:ext cx="6516760" cy="54579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is Cryptocurrency?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D7599-1793-4ED1-AA89-42785D411B6C}"/>
              </a:ext>
            </a:extLst>
          </p:cNvPr>
          <p:cNvSpPr txBox="1"/>
          <p:nvPr/>
        </p:nvSpPr>
        <p:spPr>
          <a:xfrm>
            <a:off x="2438400" y="5867226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https://www.vectorstock.com/royalty-free-vector/cryptocurrency-infographic-10-steps-concept-vector-27840819</a:t>
            </a:r>
          </a:p>
        </p:txBody>
      </p:sp>
    </p:spTree>
    <p:extLst>
      <p:ext uri="{BB962C8B-B14F-4D97-AF65-F5344CB8AC3E}">
        <p14:creationId xmlns:p14="http://schemas.microsoft.com/office/powerpoint/2010/main" val="418624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2D136-C8E2-4C3E-B32C-09D6C3C61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5504" r="24167" b="5331"/>
          <a:stretch/>
        </p:blipFill>
        <p:spPr>
          <a:xfrm>
            <a:off x="985507" y="716044"/>
            <a:ext cx="7172986" cy="56443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Blockchain Technology?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5E9E2-0AE4-4E5D-9A09-232D26A55701}"/>
              </a:ext>
            </a:extLst>
          </p:cNvPr>
          <p:cNvSpPr txBox="1"/>
          <p:nvPr/>
        </p:nvSpPr>
        <p:spPr>
          <a:xfrm>
            <a:off x="2614864" y="624037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https://www.garyfox.co/how-blockchain-works-infographic/</a:t>
            </a:r>
          </a:p>
        </p:txBody>
      </p:sp>
    </p:spTree>
    <p:extLst>
      <p:ext uri="{BB962C8B-B14F-4D97-AF65-F5344CB8AC3E}">
        <p14:creationId xmlns:p14="http://schemas.microsoft.com/office/powerpoint/2010/main" val="250305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Why Create Cryptocurrency?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75DD6-830D-4986-8D0A-6B77C161006C}"/>
              </a:ext>
            </a:extLst>
          </p:cNvPr>
          <p:cNvSpPr txBox="1"/>
          <p:nvPr/>
        </p:nvSpPr>
        <p:spPr>
          <a:xfrm>
            <a:off x="3505200" y="6171570"/>
            <a:ext cx="2133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https://bitcoin.org/bitcoin.pdf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2DE8E20-177C-462E-A2F2-55826C90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767720"/>
            <a:ext cx="67627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5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Worth of Cryptocurrency?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CFBAE-A3B9-4E70-A8E4-6D884627266A}"/>
              </a:ext>
            </a:extLst>
          </p:cNvPr>
          <p:cNvSpPr txBox="1"/>
          <p:nvPr/>
        </p:nvSpPr>
        <p:spPr>
          <a:xfrm>
            <a:off x="2971800" y="6040765"/>
            <a:ext cx="3048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Image by Sabrina Jiang © Investopedia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F22A4-CF4C-4BC6-BC02-8BBEB0771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/>
          <a:stretch/>
        </p:blipFill>
        <p:spPr>
          <a:xfrm>
            <a:off x="454853" y="860425"/>
            <a:ext cx="82319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Data Predicts Price?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Garamond" panose="02020404030301010803" pitchFamily="18" charset="0"/>
              </a:rPr>
              <a:t>@VUCA-Nators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DD11A-1CB2-4691-B4E4-D7E304C96F35}"/>
              </a:ext>
            </a:extLst>
          </p:cNvPr>
          <p:cNvSpPr txBox="1"/>
          <p:nvPr/>
        </p:nvSpPr>
        <p:spPr>
          <a:xfrm>
            <a:off x="2486685" y="2057400"/>
            <a:ext cx="417062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/>
              <a:t>Hashrate</a:t>
            </a:r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Active Accounts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According to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Bhambwhani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ighlight>
                  <a:srgbClr val="FFFF00"/>
                </a:highlight>
              </a:rPr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86258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11090</TotalTime>
  <Words>730</Words>
  <Application>Microsoft Office PowerPoint</Application>
  <PresentationFormat>On-screen Show (4:3)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Times New Roman</vt:lpstr>
      <vt:lpstr>Wingdings</vt:lpstr>
      <vt:lpstr>Office Theme</vt:lpstr>
      <vt:lpstr>  Building A Front End For: Cryptocurrency Price Predictions Via LSTM Networks (Keras ML) </vt:lpstr>
      <vt:lpstr>Introduction via Questions</vt:lpstr>
      <vt:lpstr>Problem Statement: Prices Based on Thin Air?</vt:lpstr>
      <vt:lpstr>User Persona, Stakeholder</vt:lpstr>
      <vt:lpstr>What is Cryptocurrency?</vt:lpstr>
      <vt:lpstr>Blockchain Technology?</vt:lpstr>
      <vt:lpstr>Why Create Cryptocurrency?</vt:lpstr>
      <vt:lpstr>Worth of Cryptocurrency?</vt:lpstr>
      <vt:lpstr>What Data Predicts Price?</vt:lpstr>
      <vt:lpstr>Hashrate &amp; Active Accounts?</vt:lpstr>
      <vt:lpstr>Methodology: LSTM Network</vt:lpstr>
      <vt:lpstr>Data Inputs</vt:lpstr>
      <vt:lpstr>Model 1: Bitcoin Baseline</vt:lpstr>
      <vt:lpstr>Model 2: Bitcoin Improved</vt:lpstr>
      <vt:lpstr>Model 3: Baseline Ethereum</vt:lpstr>
      <vt:lpstr>Model 4: Ethereum Since 2018</vt:lpstr>
      <vt:lpstr>Model 5: Ethereum Daily</vt:lpstr>
      <vt:lpstr>Model 6: Improved Bitcoin Daily Since 2017</vt:lpstr>
      <vt:lpstr>Weaknesses</vt:lpstr>
      <vt:lpstr>Strengths</vt:lpstr>
      <vt:lpstr>Near Product Vision</vt:lpstr>
      <vt:lpstr>Far Product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Burns, James Edward</cp:lastModifiedBy>
  <cp:revision>889</cp:revision>
  <cp:lastPrinted>2012-11-30T20:59:45Z</cp:lastPrinted>
  <dcterms:created xsi:type="dcterms:W3CDTF">2006-08-16T00:00:00Z</dcterms:created>
  <dcterms:modified xsi:type="dcterms:W3CDTF">2021-12-13T20:49:06Z</dcterms:modified>
</cp:coreProperties>
</file>